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0" r:id="rId1"/>
  </p:sldMasterIdLst>
  <p:sldIdLst>
    <p:sldId id="287" r:id="rId2"/>
    <p:sldId id="455" r:id="rId3"/>
    <p:sldId id="457" r:id="rId4"/>
    <p:sldId id="477" r:id="rId5"/>
    <p:sldId id="473" r:id="rId6"/>
    <p:sldId id="474" r:id="rId7"/>
    <p:sldId id="476" r:id="rId8"/>
    <p:sldId id="478" r:id="rId9"/>
    <p:sldId id="479" r:id="rId10"/>
    <p:sldId id="480" r:id="rId11"/>
  </p:sldIdLst>
  <p:sldSz cx="9906000" cy="6858000" type="A4"/>
  <p:notesSz cx="6858000" cy="9144000"/>
  <p:embeddedFontLst>
    <p:embeddedFont>
      <p:font typeface="Calibri Light" panose="020F0302020204030204" pitchFamily="34" charset="0"/>
      <p:regular r:id="rId12"/>
      <p:italic r:id="rId13"/>
    </p:embeddedFont>
    <p:embeddedFont>
      <p:font typeface="배달의민족 주아" panose="02020603020101020101" pitchFamily="18" charset="-127"/>
      <p:regular r:id="rId14"/>
      <p:bold r:id="rId15"/>
      <p:italic r:id="rId16"/>
      <p:boldItalic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667E"/>
    <a:srgbClr val="EEEEEE"/>
    <a:srgbClr val="FBB3BF"/>
    <a:srgbClr val="F66A81"/>
    <a:srgbClr val="F995A6"/>
    <a:srgbClr val="664E59"/>
    <a:srgbClr val="896977"/>
    <a:srgbClr val="55414A"/>
    <a:srgbClr val="F5516C"/>
    <a:srgbClr val="F43A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54" autoAdjust="0"/>
    <p:restoredTop sz="96327" autoAdjust="0"/>
  </p:normalViewPr>
  <p:slideViewPr>
    <p:cSldViewPr snapToGrid="0">
      <p:cViewPr varScale="1">
        <p:scale>
          <a:sx n="116" d="100"/>
          <a:sy n="116" d="100"/>
        </p:scale>
        <p:origin x="952" y="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3.png>
</file>

<file path=ppt/media/image4.jpg>
</file>

<file path=ppt/media/image4.sv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2022-01-24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7.jpg"/><Relationship Id="rId7" Type="http://schemas.openxmlformats.org/officeDocument/2006/relationships/image" Target="../media/image21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jpg"/><Relationship Id="rId7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9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111632" y="4111614"/>
            <a:ext cx="1869422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500" spc="-150" dirty="0">
                <a:solidFill>
                  <a:schemeClr val="bg1"/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C</a:t>
            </a:r>
            <a:r>
              <a:rPr lang="ko-KR" altLang="en-US" sz="2500" spc="-150" dirty="0">
                <a:solidFill>
                  <a:schemeClr val="bg1"/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언어 자료구조</a:t>
            </a:r>
            <a:endParaRPr lang="en-US" altLang="ko-KR" sz="2500" spc="-150" dirty="0">
              <a:solidFill>
                <a:schemeClr val="bg1"/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  <a:p>
            <a:pPr algn="ctr"/>
            <a:r>
              <a:rPr lang="en-US" altLang="ko-KR" sz="1000" spc="-150" dirty="0">
                <a:solidFill>
                  <a:schemeClr val="bg1"/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Chapter4 </a:t>
            </a:r>
            <a:r>
              <a:rPr lang="ko-KR" altLang="en-US" sz="1000" spc="-150" dirty="0">
                <a:solidFill>
                  <a:schemeClr val="bg1"/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집합</a:t>
            </a:r>
            <a:endParaRPr lang="en-US" altLang="ko-KR" sz="1000" spc="-150" dirty="0">
              <a:solidFill>
                <a:schemeClr val="bg1"/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056515" y="4826604"/>
            <a:ext cx="39796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150" normalizeH="0" baseline="0" noProof="0" dirty="0">
                <a:ln>
                  <a:noFill/>
                </a:ln>
                <a:solidFill>
                  <a:srgbClr val="4472C4">
                    <a:lumMod val="60000"/>
                    <a:lumOff val="40000"/>
                  </a:srgbClr>
                </a:solidFill>
                <a:effectLst/>
                <a:uLnTx/>
                <a:uFillTx/>
                <a:latin typeface="아리따-돋움(TTF)-Medium" panose="02020603020101020101" pitchFamily="18" charset="-127"/>
                <a:ea typeface="아리따-돋움(TTF)-Medium" panose="02020603020101020101" pitchFamily="18" charset="-127"/>
                <a:cs typeface="+mn-cs"/>
              </a:rPr>
              <a:t>21011898</a:t>
            </a:r>
            <a:r>
              <a:rPr kumimoji="0" lang="ko-KR" altLang="en-US" sz="1200" b="0" i="0" u="none" strike="noStrike" kern="1200" cap="none" spc="-150" normalizeH="0" baseline="0" noProof="0" dirty="0">
                <a:ln>
                  <a:noFill/>
                </a:ln>
                <a:solidFill>
                  <a:srgbClr val="4472C4">
                    <a:lumMod val="60000"/>
                    <a:lumOff val="40000"/>
                  </a:srgbClr>
                </a:solidFill>
                <a:effectLst/>
                <a:uLnTx/>
                <a:uFillTx/>
                <a:latin typeface="아리따-돋움(TTF)-Medium" panose="02020603020101020101" pitchFamily="18" charset="-127"/>
                <a:ea typeface="아리따-돋움(TTF)-Medium" panose="02020603020101020101" pitchFamily="18" charset="-127"/>
                <a:cs typeface="+mn-cs"/>
              </a:rPr>
              <a:t>  </a:t>
            </a:r>
            <a:r>
              <a:rPr kumimoji="0" lang="ko-KR" altLang="en-US" sz="1200" b="0" i="0" u="none" strike="noStrike" kern="1200" cap="none" spc="-150" normalizeH="0" baseline="0" noProof="0" dirty="0" err="1">
                <a:ln>
                  <a:noFill/>
                </a:ln>
                <a:solidFill>
                  <a:srgbClr val="4472C4">
                    <a:lumMod val="60000"/>
                    <a:lumOff val="40000"/>
                  </a:srgbClr>
                </a:solidFill>
                <a:effectLst/>
                <a:uLnTx/>
                <a:uFillTx/>
                <a:latin typeface="아리따-돋움(TTF)-Medium" panose="02020603020101020101" pitchFamily="18" charset="-127"/>
                <a:ea typeface="아리따-돋움(TTF)-Medium" panose="02020603020101020101" pitchFamily="18" charset="-127"/>
                <a:cs typeface="+mn-cs"/>
              </a:rPr>
              <a:t>이헌성</a:t>
            </a:r>
            <a:endParaRPr kumimoji="0" lang="en-US" altLang="ko-KR" sz="1200" b="0" i="0" u="none" strike="noStrike" kern="1200" cap="none" spc="-150" normalizeH="0" baseline="0" noProof="0" dirty="0">
              <a:ln>
                <a:noFill/>
              </a:ln>
              <a:solidFill>
                <a:srgbClr val="4472C4">
                  <a:lumMod val="60000"/>
                  <a:lumOff val="40000"/>
                </a:srgbClr>
              </a:solidFill>
              <a:effectLst/>
              <a:uLnTx/>
              <a:uFillTx/>
              <a:latin typeface="아리따-돋움(TTF)-Medium" panose="02020603020101020101" pitchFamily="18" charset="-127"/>
              <a:ea typeface="아리따-돋움(TTF)-Medium" panose="02020603020101020101" pitchFamily="18" charset="-127"/>
              <a:cs typeface="+mn-cs"/>
            </a:endParaRPr>
          </a:p>
          <a:p>
            <a:pPr lvl="0" algn="ctr">
              <a:defRPr/>
            </a:pPr>
            <a:r>
              <a:rPr lang="en-US" altLang="ko-KR" sz="1200" spc="-150" dirty="0">
                <a:solidFill>
                  <a:srgbClr val="4472C4">
                    <a:lumMod val="60000"/>
                    <a:lumOff val="40000"/>
                  </a:srgb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21011982</a:t>
            </a:r>
            <a:r>
              <a:rPr lang="ko-KR" altLang="en-US" sz="1200" spc="-150" dirty="0">
                <a:solidFill>
                  <a:srgbClr val="4472C4">
                    <a:lumMod val="60000"/>
                    <a:lumOff val="40000"/>
                  </a:srgb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박서연</a:t>
            </a:r>
            <a:endParaRPr kumimoji="0" lang="en-US" altLang="ko-KR" sz="1200" b="0" i="0" u="none" strike="noStrike" kern="1200" cap="none" spc="-150" normalizeH="0" baseline="0" noProof="0" dirty="0">
              <a:ln>
                <a:noFill/>
              </a:ln>
              <a:solidFill>
                <a:srgbClr val="4472C4">
                  <a:lumMod val="60000"/>
                  <a:lumOff val="40000"/>
                </a:srgbClr>
              </a:solidFill>
              <a:effectLst/>
              <a:uLnTx/>
              <a:uFillTx/>
              <a:latin typeface="아리따-돋움(TTF)-Medium" panose="02020603020101020101" pitchFamily="18" charset="-127"/>
              <a:ea typeface="아리따-돋움(TTF)-Medium" panose="02020603020101020101" pitchFamily="18" charset="-127"/>
              <a:cs typeface="+mn-cs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35B5362-B741-C448-B195-D0842933B67C}"/>
              </a:ext>
            </a:extLst>
          </p:cNvPr>
          <p:cNvGrpSpPr/>
          <p:nvPr/>
        </p:nvGrpSpPr>
        <p:grpSpPr>
          <a:xfrm>
            <a:off x="3112435" y="1368802"/>
            <a:ext cx="4583091" cy="2742812"/>
            <a:chOff x="3112435" y="1368802"/>
            <a:chExt cx="4583091" cy="2742812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523F706-9F9F-9E4D-9A4C-D518A9DD97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912" r="7491"/>
            <a:stretch/>
          </p:blipFill>
          <p:spPr>
            <a:xfrm>
              <a:off x="3112435" y="1851157"/>
              <a:ext cx="4583091" cy="2099465"/>
            </a:xfrm>
            <a:prstGeom prst="rect">
              <a:avLst/>
            </a:prstGeom>
          </p:spPr>
        </p:pic>
        <p:pic>
          <p:nvPicPr>
            <p:cNvPr id="9" name="그래픽 8" descr="모니터 윤곽선">
              <a:extLst>
                <a:ext uri="{FF2B5EF4-FFF2-40B4-BE49-F238E27FC236}">
                  <a16:creationId xmlns:a16="http://schemas.microsoft.com/office/drawing/2014/main" id="{B92CDCD1-34CA-5D40-837D-6071777D20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3674937" y="1368802"/>
              <a:ext cx="2742812" cy="27428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6C1F786-EFF3-A44F-96FB-556E049BD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017" y="4239684"/>
            <a:ext cx="1813983" cy="2527300"/>
          </a:xfrm>
          <a:prstGeom prst="rect">
            <a:avLst/>
          </a:prstGeom>
        </p:spPr>
      </p:pic>
      <p:pic>
        <p:nvPicPr>
          <p:cNvPr id="16" name="그림 15" descr="컴퓨터 화면 · Pixabay의 무료 이미지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4" b="98750" l="2120" r="733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068"/>
          <a:stretch/>
        </p:blipFill>
        <p:spPr>
          <a:xfrm>
            <a:off x="7781583" y="4130697"/>
            <a:ext cx="2124417" cy="2615056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177784" y="168661"/>
            <a:ext cx="42606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연결리스트와 집합</a:t>
            </a:r>
            <a:r>
              <a:rPr kumimoji="0" lang="en-US" altLang="ko-KR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:</a:t>
            </a:r>
            <a:r>
              <a: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 알고리즘</a:t>
            </a:r>
            <a:endParaRPr kumimoji="0" lang="en-US" altLang="ko-KR" sz="2800" b="0" i="0" u="none" strike="noStrike" kern="1200" cap="none" spc="-15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D6A035-50DC-EF4C-B990-16F95613BA07}"/>
              </a:ext>
            </a:extLst>
          </p:cNvPr>
          <p:cNvSpPr/>
          <p:nvPr/>
        </p:nvSpPr>
        <p:spPr>
          <a:xfrm>
            <a:off x="5214993" y="3970227"/>
            <a:ext cx="3916302" cy="2674224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4DC9721-715A-8A4A-86D4-25427A4177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0709" y="1109316"/>
            <a:ext cx="3316101" cy="27519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F68034A-D422-8D49-9D97-2E70EA609A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3050" y="1109316"/>
            <a:ext cx="3968245" cy="275192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3BC60AF-A85D-4848-B1B0-92AF32869C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0709" y="3999243"/>
            <a:ext cx="3347704" cy="27465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AEB469-C783-384B-91A9-F3BF40246CE8}"/>
              </a:ext>
            </a:extLst>
          </p:cNvPr>
          <p:cNvSpPr txBox="1"/>
          <p:nvPr/>
        </p:nvSpPr>
        <p:spPr>
          <a:xfrm>
            <a:off x="5431453" y="4021710"/>
            <a:ext cx="348565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합집합</a:t>
            </a:r>
          </a:p>
          <a:p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5</a:t>
            </a:r>
            <a:r>
              <a:rPr lang="ko-KR" altLang="en-US" dirty="0"/>
              <a:t>번의 반복이 </a:t>
            </a:r>
            <a:r>
              <a:rPr lang="en-US" altLang="ko-KR" dirty="0"/>
              <a:t>break</a:t>
            </a:r>
            <a:r>
              <a:rPr lang="ko-KR" altLang="en-US" dirty="0"/>
              <a:t>없이 종료된경우 결과값 저장 집합에 값 저장</a:t>
            </a:r>
          </a:p>
          <a:p>
            <a:r>
              <a:rPr lang="ko-KR" altLang="en-US" b="1" dirty="0"/>
              <a:t>교집합</a:t>
            </a:r>
          </a:p>
          <a:p>
            <a:r>
              <a:rPr lang="en-US" altLang="ko-KR" dirty="0"/>
              <a:t>-</a:t>
            </a:r>
            <a:r>
              <a:rPr lang="ko-KR" altLang="en-US" dirty="0"/>
              <a:t>반복하며 두 집합의 값을 비교할 때 중복된 값만 결과값을 저장</a:t>
            </a:r>
          </a:p>
          <a:p>
            <a:r>
              <a:rPr lang="ko-KR" altLang="en-US" b="1" dirty="0"/>
              <a:t>차집합</a:t>
            </a:r>
          </a:p>
          <a:p>
            <a:r>
              <a:rPr lang="en-US" altLang="ko-KR" dirty="0"/>
              <a:t>-</a:t>
            </a:r>
            <a:r>
              <a:rPr lang="ko-KR" altLang="en-US" dirty="0"/>
              <a:t> 미리 집합</a:t>
            </a:r>
            <a:r>
              <a:rPr lang="en-US" altLang="ko-KR" dirty="0"/>
              <a:t>A</a:t>
            </a:r>
            <a:r>
              <a:rPr lang="ko-KR" altLang="en-US" dirty="0"/>
              <a:t>의 모든 값을 저장한 후 집합 </a:t>
            </a:r>
            <a:r>
              <a:rPr lang="en-US" altLang="ko-KR" dirty="0"/>
              <a:t>B</a:t>
            </a:r>
            <a:r>
              <a:rPr lang="ko-KR" altLang="en-US" dirty="0"/>
              <a:t>와 중복된 값을 제외함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3540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FEFD5D1-2CE3-3746-9ACC-CCFF063259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00"/>
            <a:ext cx="9906000" cy="68443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6313AC22-7253-FA4A-8465-2DB224CC67DE}"/>
              </a:ext>
            </a:extLst>
          </p:cNvPr>
          <p:cNvSpPr/>
          <p:nvPr/>
        </p:nvSpPr>
        <p:spPr>
          <a:xfrm>
            <a:off x="177785" y="130332"/>
            <a:ext cx="6703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-15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목 차</a:t>
            </a:r>
            <a:endParaRPr kumimoji="0" lang="en-US" altLang="ko-KR" sz="2000" b="0" i="0" u="none" strike="noStrike" kern="1200" cap="none" spc="-15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cxnSp>
        <p:nvCxnSpPr>
          <p:cNvPr id="20" name="직선 연결선 6">
            <a:extLst>
              <a:ext uri="{FF2B5EF4-FFF2-40B4-BE49-F238E27FC236}">
                <a16:creationId xmlns:a16="http://schemas.microsoft.com/office/drawing/2014/main" id="{2CA3A909-D5C9-F448-80E3-E994BB6D9FBF}"/>
              </a:ext>
            </a:extLst>
          </p:cNvPr>
          <p:cNvCxnSpPr/>
          <p:nvPr/>
        </p:nvCxnSpPr>
        <p:spPr>
          <a:xfrm flipV="1">
            <a:off x="5465319" y="3027532"/>
            <a:ext cx="782985" cy="272587"/>
          </a:xfrm>
          <a:prstGeom prst="line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7">
            <a:extLst>
              <a:ext uri="{FF2B5EF4-FFF2-40B4-BE49-F238E27FC236}">
                <a16:creationId xmlns:a16="http://schemas.microsoft.com/office/drawing/2014/main" id="{ABC1378E-5B67-D742-B686-C4D0C488849D}"/>
              </a:ext>
            </a:extLst>
          </p:cNvPr>
          <p:cNvCxnSpPr/>
          <p:nvPr/>
        </p:nvCxnSpPr>
        <p:spPr>
          <a:xfrm flipV="1">
            <a:off x="3364662" y="3026142"/>
            <a:ext cx="782985" cy="272587"/>
          </a:xfrm>
          <a:prstGeom prst="line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타원 21">
            <a:extLst>
              <a:ext uri="{FF2B5EF4-FFF2-40B4-BE49-F238E27FC236}">
                <a16:creationId xmlns:a16="http://schemas.microsoft.com/office/drawing/2014/main" id="{5140EDE7-91FA-384E-832F-C6B1BD123567}"/>
              </a:ext>
            </a:extLst>
          </p:cNvPr>
          <p:cNvSpPr/>
          <p:nvPr/>
        </p:nvSpPr>
        <p:spPr>
          <a:xfrm>
            <a:off x="1932597" y="2555860"/>
            <a:ext cx="1577217" cy="1577217"/>
          </a:xfrm>
          <a:prstGeom prst="ellipse">
            <a:avLst/>
          </a:prstGeom>
          <a:noFill/>
          <a:ln w="38100">
            <a:solidFill>
              <a:schemeClr val="accent5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306D2DC-600B-594B-91A6-96E50F27366F}"/>
              </a:ext>
            </a:extLst>
          </p:cNvPr>
          <p:cNvSpPr/>
          <p:nvPr/>
        </p:nvSpPr>
        <p:spPr>
          <a:xfrm>
            <a:off x="2085364" y="3094194"/>
            <a:ext cx="1293565" cy="409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>
                <a:solidFill>
                  <a:schemeClr val="bg1">
                    <a:lumMod val="9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집합</a:t>
            </a:r>
            <a:r>
              <a:rPr lang="en-US" altLang="ko-KR" sz="1500" b="1" dirty="0">
                <a:solidFill>
                  <a:schemeClr val="bg1">
                    <a:lumMod val="9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</a:t>
            </a:r>
            <a:r>
              <a:rPr lang="ko-KR" altLang="en-US" sz="1500" b="1" dirty="0">
                <a:solidFill>
                  <a:schemeClr val="bg1">
                    <a:lumMod val="9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연산</a:t>
            </a:r>
            <a:endParaRPr lang="en-US" altLang="ko-KR" sz="1500" b="1" dirty="0">
              <a:solidFill>
                <a:schemeClr val="bg1">
                  <a:lumMod val="9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41B2C23C-B463-A443-9172-405601D71895}"/>
              </a:ext>
            </a:extLst>
          </p:cNvPr>
          <p:cNvSpPr/>
          <p:nvPr/>
        </p:nvSpPr>
        <p:spPr>
          <a:xfrm>
            <a:off x="4058463" y="2283273"/>
            <a:ext cx="1577217" cy="1577217"/>
          </a:xfrm>
          <a:prstGeom prst="ellipse">
            <a:avLst/>
          </a:prstGeom>
          <a:noFill/>
          <a:ln w="38100">
            <a:solidFill>
              <a:schemeClr val="accent5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38B44B3-0F85-CC4F-AB11-F89A8365BAF5}"/>
              </a:ext>
            </a:extLst>
          </p:cNvPr>
          <p:cNvSpPr/>
          <p:nvPr/>
        </p:nvSpPr>
        <p:spPr>
          <a:xfrm>
            <a:off x="4200288" y="2716206"/>
            <a:ext cx="1293565" cy="755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>
                <a:solidFill>
                  <a:schemeClr val="bg1">
                    <a:lumMod val="9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배열로 만든</a:t>
            </a:r>
            <a:endParaRPr lang="en-US" altLang="ko-KR" sz="1500" b="1" dirty="0">
              <a:solidFill>
                <a:schemeClr val="bg1">
                  <a:lumMod val="9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500" b="1" dirty="0">
                <a:solidFill>
                  <a:schemeClr val="bg1">
                    <a:lumMod val="9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집합</a:t>
            </a:r>
            <a:endParaRPr lang="en-US" altLang="ko-KR" sz="1500" b="1" dirty="0">
              <a:solidFill>
                <a:schemeClr val="bg1">
                  <a:lumMod val="9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07DDB40-958D-E449-8D3F-A37614159DCB}"/>
              </a:ext>
            </a:extLst>
          </p:cNvPr>
          <p:cNvSpPr/>
          <p:nvPr/>
        </p:nvSpPr>
        <p:spPr>
          <a:xfrm>
            <a:off x="6113533" y="2502563"/>
            <a:ext cx="1577217" cy="1577217"/>
          </a:xfrm>
          <a:prstGeom prst="ellipse">
            <a:avLst/>
          </a:prstGeom>
          <a:noFill/>
          <a:ln w="38100">
            <a:solidFill>
              <a:schemeClr val="accent5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248D521-C555-9D4A-B127-968CA3D1BF54}"/>
              </a:ext>
            </a:extLst>
          </p:cNvPr>
          <p:cNvSpPr/>
          <p:nvPr/>
        </p:nvSpPr>
        <p:spPr>
          <a:xfrm>
            <a:off x="6253926" y="2906314"/>
            <a:ext cx="1293565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>
                <a:solidFill>
                  <a:schemeClr val="bg1">
                    <a:lumMod val="95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연결리스트와 집합</a:t>
            </a:r>
            <a:endParaRPr lang="en-US" altLang="ko-KR" sz="1500" b="1" dirty="0">
              <a:solidFill>
                <a:schemeClr val="bg1">
                  <a:lumMod val="95000"/>
                </a:schemeClr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3433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6C1F786-EFF3-A44F-96FB-556E049BD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017" y="4239684"/>
            <a:ext cx="1813983" cy="2527300"/>
          </a:xfrm>
          <a:prstGeom prst="rect">
            <a:avLst/>
          </a:prstGeom>
        </p:spPr>
      </p:pic>
      <p:pic>
        <p:nvPicPr>
          <p:cNvPr id="16" name="그림 15" descr="컴퓨터 화면 · Pixabay의 무료 이미지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4" b="98750" l="2120" r="733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068"/>
          <a:stretch/>
        </p:blipFill>
        <p:spPr>
          <a:xfrm>
            <a:off x="7781583" y="4130697"/>
            <a:ext cx="2124417" cy="2615056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177785" y="168660"/>
            <a:ext cx="7409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spc="-150" dirty="0">
                <a:solidFill>
                  <a:prstClr val="white">
                    <a:lumMod val="95000"/>
                  </a:prst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집합</a:t>
            </a:r>
            <a:endParaRPr kumimoji="0" lang="en-US" altLang="ko-KR" sz="2800" b="0" i="0" u="none" strike="noStrike" kern="1200" cap="none" spc="-15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511E2C8-7BD0-D24F-B7E0-A272F50F7A73}"/>
              </a:ext>
            </a:extLst>
          </p:cNvPr>
          <p:cNvSpPr/>
          <p:nvPr/>
        </p:nvSpPr>
        <p:spPr>
          <a:xfrm>
            <a:off x="425601" y="1480483"/>
            <a:ext cx="3657600" cy="4465848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5244B99-C7BA-F140-BCA5-4D31F93B9471}"/>
              </a:ext>
            </a:extLst>
          </p:cNvPr>
          <p:cNvSpPr/>
          <p:nvPr/>
        </p:nvSpPr>
        <p:spPr>
          <a:xfrm>
            <a:off x="553741" y="1558986"/>
            <a:ext cx="3361267" cy="220138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B6565D-CF95-0A40-A50E-C3FA8D275E21}"/>
              </a:ext>
            </a:extLst>
          </p:cNvPr>
          <p:cNvSpPr txBox="1"/>
          <p:nvPr/>
        </p:nvSpPr>
        <p:spPr>
          <a:xfrm>
            <a:off x="573767" y="2474645"/>
            <a:ext cx="336126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집합</a:t>
            </a:r>
            <a:endParaRPr kumimoji="1" lang="en-US" altLang="ko-KR" sz="2000" b="1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명확한 조건을 만족하는 자료의 모임</a:t>
            </a:r>
            <a:endParaRPr kumimoji="1" lang="en-US" altLang="ko-KR" sz="2000" b="1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객관적으로 범위를 규정한 </a:t>
            </a:r>
            <a:r>
              <a:rPr kumimoji="1" lang="en-US" altLang="ko-KR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어떤 것</a:t>
            </a:r>
            <a:r>
              <a:rPr kumimoji="1" lang="en-US" altLang="ko-KR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모임</a:t>
            </a:r>
            <a:endParaRPr kumimoji="1" lang="en-US" altLang="ko-KR" sz="2000" b="1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buFontTx/>
              <a:buChar char="-"/>
            </a:pPr>
            <a:endParaRPr kumimoji="1" lang="en-US" altLang="ko-KR" sz="2000" b="1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원소</a:t>
            </a:r>
            <a:endParaRPr kumimoji="1" lang="en-US" altLang="ko-KR" sz="2000" b="1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집합 안에서 각각의 </a:t>
            </a:r>
            <a:r>
              <a:rPr kumimoji="1" lang="en-US" altLang="ko-KR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어떤 것</a:t>
            </a:r>
            <a:r>
              <a:rPr kumimoji="1" lang="en-US" altLang="ko-KR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”</a:t>
            </a:r>
          </a:p>
          <a:p>
            <a:endParaRPr kumimoji="1" lang="en-US" altLang="ko-KR" sz="2000" b="1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kumimoji="1" lang="ko-KR" altLang="en-US" sz="1600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B6565D-CF95-0A40-A50E-C3FA8D275E21}"/>
              </a:ext>
            </a:extLst>
          </p:cNvPr>
          <p:cNvSpPr txBox="1"/>
          <p:nvPr/>
        </p:nvSpPr>
        <p:spPr>
          <a:xfrm>
            <a:off x="4920361" y="3134660"/>
            <a:ext cx="438790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집합의 원소에는 순서 </a:t>
            </a:r>
            <a:r>
              <a:rPr kumimoji="1" lang="en-US" altLang="ko-KR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X</a:t>
            </a:r>
          </a:p>
          <a:p>
            <a:pPr marL="342900" indent="-342900">
              <a:buFontTx/>
              <a:buChar char="-"/>
            </a:pPr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집합에 포함되는 원소는 서로 달라야 함</a:t>
            </a:r>
            <a:endParaRPr kumimoji="1" lang="en-US" altLang="ko-KR" sz="2000" b="1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집합은 집합을 원소로 가질 수 없음</a:t>
            </a:r>
            <a:endParaRPr kumimoji="1" lang="en-US" altLang="ko-KR" sz="2000" b="1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kumimoji="1" lang="ko-KR" altLang="en-US" sz="1600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4835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6C1F786-EFF3-A44F-96FB-556E049BD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017" y="4239684"/>
            <a:ext cx="1813983" cy="2527300"/>
          </a:xfrm>
          <a:prstGeom prst="rect">
            <a:avLst/>
          </a:prstGeom>
        </p:spPr>
      </p:pic>
      <p:pic>
        <p:nvPicPr>
          <p:cNvPr id="16" name="그림 15" descr="컴퓨터 화면 · Pixabay의 무료 이미지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4" b="98750" l="2120" r="733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068"/>
          <a:stretch/>
        </p:blipFill>
        <p:spPr>
          <a:xfrm>
            <a:off x="7781583" y="4130697"/>
            <a:ext cx="2124417" cy="2615056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177785" y="168660"/>
            <a:ext cx="27506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spc="-150" dirty="0">
                <a:solidFill>
                  <a:prstClr val="white">
                    <a:lumMod val="95000"/>
                  </a:prst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집합 </a:t>
            </a:r>
            <a:r>
              <a:rPr lang="en-US" altLang="ko-KR" sz="2800" spc="-150" dirty="0">
                <a:solidFill>
                  <a:prstClr val="white">
                    <a:lumMod val="95000"/>
                  </a:prst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ADT</a:t>
            </a:r>
            <a:endParaRPr kumimoji="0" lang="en-US" altLang="ko-KR" sz="2800" b="0" i="0" u="none" strike="noStrike" kern="1200" cap="none" spc="-15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511E2C8-7BD0-D24F-B7E0-A272F50F7A73}"/>
              </a:ext>
            </a:extLst>
          </p:cNvPr>
          <p:cNvSpPr/>
          <p:nvPr/>
        </p:nvSpPr>
        <p:spPr>
          <a:xfrm>
            <a:off x="500306" y="1329765"/>
            <a:ext cx="8926658" cy="5109882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5244B99-C7BA-F140-BCA5-4D31F93B9471}"/>
              </a:ext>
            </a:extLst>
          </p:cNvPr>
          <p:cNvSpPr/>
          <p:nvPr/>
        </p:nvSpPr>
        <p:spPr>
          <a:xfrm>
            <a:off x="664832" y="1487978"/>
            <a:ext cx="8520990" cy="1425551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B6565D-CF95-0A40-A50E-C3FA8D275E21}"/>
              </a:ext>
            </a:extLst>
          </p:cNvPr>
          <p:cNvSpPr txBox="1"/>
          <p:nvPr/>
        </p:nvSpPr>
        <p:spPr>
          <a:xfrm>
            <a:off x="720177" y="1669750"/>
            <a:ext cx="8465645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2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집합</a:t>
            </a:r>
            <a:r>
              <a:rPr kumimoji="1" lang="en-US" altLang="ko-KR" sz="22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ADT</a:t>
            </a:r>
          </a:p>
          <a:p>
            <a:pPr marL="342900" indent="-342900">
              <a:buFontTx/>
              <a:buChar char="-"/>
            </a:pPr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유일한 개체들을 담는 용기</a:t>
            </a:r>
          </a:p>
          <a:p>
            <a:pPr marL="342900" indent="-342900">
              <a:buFontTx/>
              <a:buChar char="-"/>
            </a:pPr>
            <a:r>
              <a:rPr kumimoji="1" lang="ko-KR" altLang="en-US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효율적인 구현을 위해 원소들의 정렬된 리스트로 표현한다</a:t>
            </a:r>
            <a:r>
              <a:rPr kumimoji="1" lang="en-US" altLang="ko-KR" sz="20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kumimoji="1" lang="en-US" altLang="ko-KR" sz="2000" b="1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kumimoji="1" lang="ko-KR" altLang="en-US" sz="1600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9FC97C6-D3F0-B547-A411-6F7D48FDDC97}"/>
              </a:ext>
            </a:extLst>
          </p:cNvPr>
          <p:cNvSpPr/>
          <p:nvPr/>
        </p:nvSpPr>
        <p:spPr>
          <a:xfrm>
            <a:off x="664832" y="3095301"/>
            <a:ext cx="8520990" cy="3090346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92E299-2FAB-FB45-ADD9-66FB04C47A05}"/>
              </a:ext>
            </a:extLst>
          </p:cNvPr>
          <p:cNvSpPr txBox="1"/>
          <p:nvPr/>
        </p:nvSpPr>
        <p:spPr>
          <a:xfrm>
            <a:off x="884703" y="3362110"/>
            <a:ext cx="84656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2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직접응용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kumimoji="1" lang="ko-KR" altLang="en-US" sz="19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키워드 검색엔진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kumimoji="1" lang="ko-KR" altLang="en-US" sz="1900" b="1" dirty="0" err="1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집합론에</a:t>
            </a:r>
            <a:r>
              <a:rPr kumimoji="1" lang="ko-KR" altLang="en-US" sz="19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관련된 다양한 계산</a:t>
            </a:r>
          </a:p>
          <a:p>
            <a:endParaRPr kumimoji="1" lang="ko-KR" altLang="en-US" sz="2200" b="1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kumimoji="1" lang="ko-KR" altLang="en-US" sz="22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간접응용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kumimoji="1" lang="ko-KR" altLang="en-US" sz="19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알고리즘을 위한 보조 데이터 구조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kumimoji="1" lang="ko-KR" altLang="en-US" sz="1900" b="1" dirty="0">
                <a:solidFill>
                  <a:schemeClr val="accent5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데이터구조를 구성하는 요소</a:t>
            </a:r>
            <a:endParaRPr kumimoji="1" lang="en-US" altLang="ko-KR" sz="1900" b="1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kumimoji="1" lang="ko-KR" altLang="en-US" sz="1600" dirty="0">
              <a:solidFill>
                <a:schemeClr val="accent5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0325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6C1F786-EFF3-A44F-96FB-556E049BD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017" y="4239684"/>
            <a:ext cx="1813983" cy="2527300"/>
          </a:xfrm>
          <a:prstGeom prst="rect">
            <a:avLst/>
          </a:prstGeom>
        </p:spPr>
      </p:pic>
      <p:pic>
        <p:nvPicPr>
          <p:cNvPr id="16" name="그림 15" descr="컴퓨터 화면 · Pixabay의 무료 이미지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4" b="98750" l="2120" r="733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068"/>
          <a:stretch/>
        </p:blipFill>
        <p:spPr>
          <a:xfrm>
            <a:off x="7781583" y="4130697"/>
            <a:ext cx="2124417" cy="2615056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177785" y="168660"/>
            <a:ext cx="16482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집합의 연산</a:t>
            </a:r>
            <a:endParaRPr kumimoji="0" lang="en-US" altLang="ko-KR" sz="2800" b="0" i="0" u="none" strike="noStrike" kern="1200" cap="none" spc="-15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273" y="2054363"/>
            <a:ext cx="3143439" cy="34484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01889" y="1571455"/>
            <a:ext cx="1719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합집합 계산 코드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83166" y="2552664"/>
            <a:ext cx="2885932" cy="2345296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4324574" y="1571455"/>
            <a:ext cx="1719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교집합 계산 코드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76800" y="1571455"/>
            <a:ext cx="1719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차집합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계산 코드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79532" y="2256718"/>
            <a:ext cx="2767046" cy="304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119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6C1F786-EFF3-A44F-96FB-556E049BD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017" y="4239684"/>
            <a:ext cx="1813983" cy="2527300"/>
          </a:xfrm>
          <a:prstGeom prst="rect">
            <a:avLst/>
          </a:prstGeom>
        </p:spPr>
      </p:pic>
      <p:pic>
        <p:nvPicPr>
          <p:cNvPr id="16" name="그림 15" descr="컴퓨터 화면 · Pixabay의 무료 이미지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4" b="98750" l="2120" r="733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068"/>
          <a:stretch/>
        </p:blipFill>
        <p:spPr>
          <a:xfrm>
            <a:off x="7781583" y="4130697"/>
            <a:ext cx="2124417" cy="2615056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177785" y="168660"/>
            <a:ext cx="22493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배열로 만든 집합</a:t>
            </a:r>
            <a:endParaRPr kumimoji="0" lang="en-US" altLang="ko-KR" sz="2800" b="0" i="0" u="none" strike="noStrike" kern="1200" cap="none" spc="-15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2787" y="2297169"/>
            <a:ext cx="5276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집합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 들어 있는지 확인하는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Member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함수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460" y="2749780"/>
            <a:ext cx="4305300" cy="26098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4669" y="2804053"/>
            <a:ext cx="4220408" cy="116786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264669" y="2275938"/>
            <a:ext cx="5276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집합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추가하는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Add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함수</a:t>
            </a:r>
          </a:p>
        </p:txBody>
      </p:sp>
    </p:spTree>
    <p:extLst>
      <p:ext uri="{BB962C8B-B14F-4D97-AF65-F5344CB8AC3E}">
        <p14:creationId xmlns:p14="http://schemas.microsoft.com/office/powerpoint/2010/main" val="3495521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6C1F786-EFF3-A44F-96FB-556E049BD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017" y="4239684"/>
            <a:ext cx="1813983" cy="2527300"/>
          </a:xfrm>
          <a:prstGeom prst="rect">
            <a:avLst/>
          </a:prstGeom>
        </p:spPr>
      </p:pic>
      <p:pic>
        <p:nvPicPr>
          <p:cNvPr id="16" name="그림 15" descr="컴퓨터 화면 · Pixabay의 무료 이미지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4" b="98750" l="2120" r="733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068"/>
          <a:stretch/>
        </p:blipFill>
        <p:spPr>
          <a:xfrm>
            <a:off x="7781583" y="4130697"/>
            <a:ext cx="2124417" cy="2615056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177785" y="168660"/>
            <a:ext cx="2416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연결리스트와 집합</a:t>
            </a:r>
            <a:endParaRPr kumimoji="0" lang="en-US" altLang="ko-KR" sz="2800" b="0" i="0" u="none" strike="noStrike" kern="1200" cap="none" spc="-15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8009" y="1193532"/>
            <a:ext cx="8085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같은 집합의 원소들은 하나의 연결 리스트로 관리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연결 리스트의 맨 앞의 원소를 집합의 대표 원소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8009" y="2341515"/>
            <a:ext cx="3419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하나의 원소로 이루어진 집합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237" y="2886826"/>
            <a:ext cx="3204361" cy="187267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08336" y="2886826"/>
            <a:ext cx="4570418" cy="19678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94145" y="495701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대표원소로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본인을 가리키고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</a:p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다음 노드를 가리키고 있지 않음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83782" y="2323752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연결 리스트로 된 두 집합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21472" y="5072447"/>
            <a:ext cx="435728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각 원소들은 대표 원소를 가리키고</a:t>
            </a:r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서로 연결됨</a:t>
            </a:r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두 집합을 합치게 될 경우</a:t>
            </a:r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적은 수의 원소를 가진 집합을</a:t>
            </a:r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한 집합의 뒤에 합치는 것이 효율적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4227047" y="2162802"/>
            <a:ext cx="16426" cy="4363933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368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6C1F786-EFF3-A44F-96FB-556E049BD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017" y="4239684"/>
            <a:ext cx="1813983" cy="2527300"/>
          </a:xfrm>
          <a:prstGeom prst="rect">
            <a:avLst/>
          </a:prstGeom>
        </p:spPr>
      </p:pic>
      <p:pic>
        <p:nvPicPr>
          <p:cNvPr id="16" name="그림 15" descr="컴퓨터 화면 · Pixabay의 무료 이미지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4" b="98750" l="2120" r="733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068"/>
          <a:stretch/>
        </p:blipFill>
        <p:spPr>
          <a:xfrm>
            <a:off x="7781583" y="4130697"/>
            <a:ext cx="2124417" cy="2615056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177785" y="168660"/>
            <a:ext cx="2416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연결리스트와 집합</a:t>
            </a:r>
            <a:endParaRPr kumimoji="0" lang="en-US" altLang="ko-KR" sz="2800" b="0" i="0" u="none" strike="noStrike" kern="1200" cap="none" spc="-15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476C53B-81A5-CC4C-9897-953F6B159A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8503" y="1289728"/>
            <a:ext cx="6968992" cy="144415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F42B6A6-90D2-DF4F-9E55-8A6703A1D1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8504" y="3262584"/>
            <a:ext cx="6968992" cy="290434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A280AF5-9134-DA4A-94D0-C0EADCAF9629}"/>
              </a:ext>
            </a:extLst>
          </p:cNvPr>
          <p:cNvSpPr txBox="1"/>
          <p:nvPr/>
        </p:nvSpPr>
        <p:spPr>
          <a:xfrm>
            <a:off x="3096448" y="6326296"/>
            <a:ext cx="3713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배열 </a:t>
            </a:r>
            <a:r>
              <a:rPr lang="en-US" altLang="ko-KR" dirty="0"/>
              <a:t>A,B</a:t>
            </a:r>
            <a:r>
              <a:rPr lang="ko-KR" altLang="en-US" dirty="0"/>
              <a:t> 입력받아 저장하기</a:t>
            </a:r>
            <a:endParaRPr lang="ko-Kore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7BC3E4A-001A-ED4D-BE1F-3540B5432A67}"/>
              </a:ext>
            </a:extLst>
          </p:cNvPr>
          <p:cNvSpPr txBox="1"/>
          <p:nvPr/>
        </p:nvSpPr>
        <p:spPr>
          <a:xfrm>
            <a:off x="3096447" y="2808509"/>
            <a:ext cx="3713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/>
              <a:t>헤더 노드와 트레일 노드 초기화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11497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6C1F786-EFF3-A44F-96FB-556E049BD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017" y="4239684"/>
            <a:ext cx="1813983" cy="2527300"/>
          </a:xfrm>
          <a:prstGeom prst="rect">
            <a:avLst/>
          </a:prstGeom>
        </p:spPr>
      </p:pic>
      <p:pic>
        <p:nvPicPr>
          <p:cNvPr id="16" name="그림 15" descr="컴퓨터 화면 · Pixabay의 무료 이미지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4" b="98750" l="2120" r="733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068"/>
          <a:stretch/>
        </p:blipFill>
        <p:spPr>
          <a:xfrm>
            <a:off x="7781583" y="4130697"/>
            <a:ext cx="2124417" cy="2615056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177784" y="168660"/>
            <a:ext cx="34080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연결리스트와 집합</a:t>
            </a:r>
            <a:r>
              <a:rPr kumimoji="0" lang="en-US" altLang="ko-KR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:</a:t>
            </a:r>
            <a:r>
              <a: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 함수</a:t>
            </a:r>
            <a:endParaRPr kumimoji="0" lang="en-US" altLang="ko-KR" sz="2800" b="0" i="0" u="none" strike="noStrike" kern="1200" cap="none" spc="-15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A280AF5-9134-DA4A-94D0-C0EADCAF9629}"/>
              </a:ext>
            </a:extLst>
          </p:cNvPr>
          <p:cNvSpPr txBox="1"/>
          <p:nvPr/>
        </p:nvSpPr>
        <p:spPr>
          <a:xfrm>
            <a:off x="329134" y="4770599"/>
            <a:ext cx="4209758" cy="936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합집합</a:t>
            </a:r>
            <a:r>
              <a:rPr lang="en-US" altLang="ko-KR" dirty="0"/>
              <a:t>:</a:t>
            </a:r>
            <a:r>
              <a:rPr lang="ko-KR" altLang="en-US" dirty="0"/>
              <a:t> 두 집합을 입력받아 합치며</a:t>
            </a:r>
            <a:r>
              <a:rPr lang="en-US" altLang="ko-KR" dirty="0"/>
              <a:t>,</a:t>
            </a:r>
            <a:r>
              <a:rPr lang="ko-KR" altLang="en-US" dirty="0"/>
              <a:t> 중복된 값은 제외한다</a:t>
            </a:r>
            <a:r>
              <a:rPr lang="en-US" altLang="ko-KR" dirty="0"/>
              <a:t>.</a:t>
            </a:r>
            <a:endParaRPr lang="ko-KR" altLang="en-US" dirty="0"/>
          </a:p>
          <a:p>
            <a:r>
              <a:rPr lang="ko-KR" altLang="en-US" b="1" dirty="0"/>
              <a:t>교집합</a:t>
            </a:r>
            <a:r>
              <a:rPr lang="en-US" altLang="ko-KR" dirty="0"/>
              <a:t>:</a:t>
            </a:r>
            <a:r>
              <a:rPr lang="ko-KR" altLang="en-US" dirty="0"/>
              <a:t> 중복된 값만 저장한다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41DDCB-729E-6B4E-9882-D084CCCD8E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9134" y="1281664"/>
            <a:ext cx="4300510" cy="326045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4E533EF-247E-B24F-833A-D2F3E52AA2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3050" y="1281664"/>
            <a:ext cx="4209758" cy="46722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AEB469-C783-384B-91A9-F3BF40246CE8}"/>
              </a:ext>
            </a:extLst>
          </p:cNvPr>
          <p:cNvSpPr txBox="1"/>
          <p:nvPr/>
        </p:nvSpPr>
        <p:spPr>
          <a:xfrm>
            <a:off x="5163050" y="6055301"/>
            <a:ext cx="4399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차집합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r>
              <a:rPr lang="ko-KR" altLang="en-US" dirty="0"/>
              <a:t>집합 </a:t>
            </a:r>
            <a:r>
              <a:rPr lang="en-US" altLang="ko-KR" dirty="0"/>
              <a:t>A</a:t>
            </a:r>
            <a:r>
              <a:rPr lang="ko-KR" altLang="en-US" dirty="0"/>
              <a:t>에서 집합</a:t>
            </a:r>
            <a:r>
              <a:rPr lang="en-US" altLang="ko-KR" dirty="0"/>
              <a:t>B</a:t>
            </a:r>
            <a:r>
              <a:rPr lang="ko-KR" altLang="en-US" dirty="0"/>
              <a:t>에 있는 요소를 제외해야하므로 </a:t>
            </a:r>
            <a:r>
              <a:rPr lang="en-US" altLang="ko-KR" dirty="0"/>
              <a:t>delete</a:t>
            </a:r>
            <a:r>
              <a:rPr lang="ko-KR" altLang="en-US" dirty="0"/>
              <a:t> 함수가 필요하다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0126287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2689</TotalTime>
  <Words>278</Words>
  <Application>Microsoft Office PowerPoint</Application>
  <PresentationFormat>A4 용지(210x297mm)</PresentationFormat>
  <Paragraphs>61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아리따-돋움4.0(TTF)-SemiBold</vt:lpstr>
      <vt:lpstr>Calibri Light</vt:lpstr>
      <vt:lpstr>배달의민족 주아</vt:lpstr>
      <vt:lpstr>맑은 고딕</vt:lpstr>
      <vt:lpstr>아리따-돋움(TTF)-Medium</vt:lpstr>
      <vt:lpstr>Arial</vt:lpstr>
      <vt:lpstr>Wingdings</vt:lpstr>
      <vt:lpstr>Calibri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Windows 사용자</cp:lastModifiedBy>
  <cp:revision>572</cp:revision>
  <dcterms:created xsi:type="dcterms:W3CDTF">2017-09-07T10:48:07Z</dcterms:created>
  <dcterms:modified xsi:type="dcterms:W3CDTF">2022-01-24T11:00:54Z</dcterms:modified>
</cp:coreProperties>
</file>

<file path=docProps/thumbnail.jpeg>
</file>